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1">
    <p:present/>
    <p:sldAll/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 question: how long does the present actually last? The short answer is that the brain runs several presents at once, on different time scales.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Approximate figures. The 2 to 3 second window is the one we actually live in; the shorter ones sit underneath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experienced moment is put together slightly after the fact. That is why, as you type, the present has in a sense already gone by the time you notice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numbers are approximate and still debated. Some researchers think the window stretches or shrinks with attention and task.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a series of separate packets that arrive, sit and drop away. A window that keeps moving. The three labels fade in by themselves, left to right.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explanation of the flash-lag effect is that the brain extrapolates a moving object forward to compensate for its own delay. A friend saying the future is near is more right than they know, at the scale of a fraction of a second.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observers moving relative to each other can disagree about which distant events are simultaneous, and neither is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Treat this as a question, not a finding. It links to the idea of the inner life running at its own clock speed while the interface with the world runs at another.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2095500"/>
            <a:ext cx="889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E8A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AT HALF SPEED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2476500"/>
            <a:ext cx="10566400" cy="10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000" dirty="0">
                <a:solidFill>
                  <a:srgbClr val="F6F3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long is now?</a:t>
            </a:r>
            <a:endParaRPr lang="en-US" sz="7000" dirty="0"/>
          </a:p>
        </p:txBody>
      </p:sp>
      <p:sp>
        <p:nvSpPr>
          <p:cNvPr id="4" name="Text 2"/>
          <p:cNvSpPr txBox="1"/>
          <p:nvPr/>
        </p:nvSpPr>
        <p:spPr>
          <a:xfrm>
            <a:off x="812800" y="3746500"/>
            <a:ext cx="7937500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BFC8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present is not an instant. It is a window the brain builds, slightly late and partly guessed.</a:t>
            </a:r>
            <a:endParaRPr lang="en-US" sz="2000" dirty="0"/>
          </a:p>
        </p:txBody>
      </p:sp>
    </p:spTree>
  </p:cSld>
  <p:clrMapOvr>
    <a:masterClrMapping/>
  </p:clrMapOvr>
  <p:transition spd="slow" advTm="60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812800"/>
            <a:ext cx="889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B45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PRESENTS AT ONCE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143000"/>
            <a:ext cx="105664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000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brain runs several “nows”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812800" y="2540000"/>
            <a:ext cx="3384550" cy="2667000"/>
          </a:xfrm>
          <a:prstGeom prst="roundRect">
            <a:avLst>
              <a:gd name="adj" fmla="val 3771"/>
            </a:avLst>
          </a:prstGeom>
          <a:solidFill>
            <a:srgbClr val="FFFDF8"/>
          </a:solidFill>
          <a:ln w="9525">
            <a:solidFill>
              <a:srgbClr val="E2DCC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117600" y="2844800"/>
            <a:ext cx="277495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dirty="0">
                <a:solidFill>
                  <a:srgbClr val="B457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30–40 ms</a:t>
            </a:r>
            <a:endParaRPr lang="en-US" sz="4800" dirty="0"/>
          </a:p>
        </p:txBody>
      </p:sp>
      <p:sp>
        <p:nvSpPr>
          <p:cNvPr id="6" name="Text 4"/>
          <p:cNvSpPr txBox="1"/>
          <p:nvPr/>
        </p:nvSpPr>
        <p:spPr>
          <a:xfrm>
            <a:off x="1117600" y="3683000"/>
            <a:ext cx="277495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Simultaneity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117600" y="4127500"/>
            <a:ext cx="277495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events this close count as one moment. You can’t tell which came first.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400550" y="2540000"/>
            <a:ext cx="3384550" cy="2667000"/>
          </a:xfrm>
          <a:prstGeom prst="roundRect">
            <a:avLst>
              <a:gd name="adj" fmla="val 3771"/>
            </a:avLst>
          </a:prstGeom>
          <a:solidFill>
            <a:srgbClr val="FFFDF8"/>
          </a:solidFill>
          <a:ln w="9525">
            <a:solidFill>
              <a:srgbClr val="E2DCC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705350" y="2844800"/>
            <a:ext cx="277495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dirty="0">
                <a:solidFill>
                  <a:srgbClr val="B457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~100 ms</a:t>
            </a:r>
            <a:endParaRPr lang="en-US" sz="4800" dirty="0"/>
          </a:p>
        </p:txBody>
      </p:sp>
      <p:sp>
        <p:nvSpPr>
          <p:cNvPr id="10" name="Text 8"/>
          <p:cNvSpPr txBox="1"/>
          <p:nvPr/>
        </p:nvSpPr>
        <p:spPr>
          <a:xfrm>
            <a:off x="4705350" y="3683000"/>
            <a:ext cx="277495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Assembly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4705350" y="4127500"/>
            <a:ext cx="277495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brain gathers and edits what arrives before showing it to you.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988300" y="2540000"/>
            <a:ext cx="3384550" cy="2667000"/>
          </a:xfrm>
          <a:prstGeom prst="roundRect">
            <a:avLst>
              <a:gd name="adj" fmla="val 3771"/>
            </a:avLst>
          </a:prstGeom>
          <a:solidFill>
            <a:srgbClr val="14213D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293100" y="2844800"/>
            <a:ext cx="277495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dirty="0">
                <a:solidFill>
                  <a:srgbClr val="E8A0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2–3 s</a:t>
            </a:r>
            <a:endParaRPr lang="en-US" sz="4800" dirty="0"/>
          </a:p>
        </p:txBody>
      </p:sp>
      <p:sp>
        <p:nvSpPr>
          <p:cNvPr id="14" name="Text 12"/>
          <p:cNvSpPr txBox="1"/>
          <p:nvPr/>
        </p:nvSpPr>
        <p:spPr>
          <a:xfrm>
            <a:off x="8293100" y="3683000"/>
            <a:ext cx="277495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lived present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8293100" y="4127500"/>
            <a:ext cx="277495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FC8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window that feels like one “now”. A melody, not a list of notes.</a:t>
            </a:r>
            <a:endParaRPr lang="en-US" sz="1500" dirty="0"/>
          </a:p>
        </p:txBody>
      </p:sp>
    </p:spTree>
  </p:cSld>
  <p:clrMapOvr>
    <a:masterClrMapping/>
  </p:clrMapOvr>
  <p:transition spd="slow" advTm="6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812800"/>
            <a:ext cx="889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B45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ASSEMBLED MOMENT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143000"/>
            <a:ext cx="105664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000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you notice has already happened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812800" y="2413000"/>
            <a:ext cx="4826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time you’re aware of anything, the brain has spent around a tenth of a second processing it. Your “now” is an edited account of the very recent past.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350000" y="2413000"/>
            <a:ext cx="5029200" cy="2984500"/>
          </a:xfrm>
          <a:prstGeom prst="roundRect">
            <a:avLst>
              <a:gd name="adj" fmla="val 3370"/>
            </a:avLst>
          </a:prstGeom>
          <a:solidFill>
            <a:srgbClr val="FFFDF8"/>
          </a:solidFill>
          <a:ln w="9525">
            <a:solidFill>
              <a:srgbClr val="E2DCCD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705600" y="2730500"/>
            <a:ext cx="4318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the flash-lag effect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6705600" y="3238500"/>
            <a:ext cx="4318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light flashes beside a moving object. People see the object as already past the flash, though both were level.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happens just </a:t>
            </a:r>
            <a:pPr indent="0" marL="0">
              <a:lnSpc>
                <a:spcPct val="120000"/>
              </a:lnSpc>
              <a:buNone/>
            </a:pPr>
            <a:r>
              <a:rPr lang="en-US" sz="15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 event changes how you perceive the event itself.</a:t>
            </a:r>
            <a:endParaRPr lang="en-US" sz="1500" dirty="0"/>
          </a:p>
        </p:txBody>
      </p:sp>
    </p:spTree>
  </p:cSld>
  <p:clrMapOvr>
    <a:masterClrMapping/>
  </p:clrMapOvr>
  <p:transition spd="slow" advTm="60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812800"/>
            <a:ext cx="889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E8A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SPECIOUS PRESENT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143000"/>
            <a:ext cx="105664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000" dirty="0">
                <a:solidFill>
                  <a:srgbClr val="F6F3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to three seconds keeps turning up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812800" y="1968500"/>
            <a:ext cx="889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BFC8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William James named it. Ernst Pöppel measured it. The same span appears in very different places.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812800" y="3556000"/>
            <a:ext cx="177800" cy="177800"/>
          </a:xfrm>
          <a:prstGeom prst="ellipse">
            <a:avLst/>
          </a:prstGeom>
          <a:solidFill>
            <a:srgbClr val="E8A06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12800" y="3937000"/>
            <a:ext cx="338455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Ambiguous figures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12800" y="4381500"/>
            <a:ext cx="313055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FC8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Necker cube flips about this often.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400550" y="3556000"/>
            <a:ext cx="177800" cy="177800"/>
          </a:xfrm>
          <a:prstGeom prst="ellipse">
            <a:avLst/>
          </a:prstGeom>
          <a:solidFill>
            <a:srgbClr val="E8A06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400550" y="3937000"/>
            <a:ext cx="338455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Spoken poetry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4400550" y="4381500"/>
            <a:ext cx="313055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FC8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line lasts about this long in many languages.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7988300" y="3556000"/>
            <a:ext cx="177800" cy="177800"/>
          </a:xfrm>
          <a:prstGeom prst="ellipse">
            <a:avLst/>
          </a:prstGeom>
          <a:solidFill>
            <a:srgbClr val="E8A06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988300" y="3937000"/>
            <a:ext cx="338455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Music and gesture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7988300" y="4381500"/>
            <a:ext cx="313055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FC8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phrase or a gesture often fits inside it.</a:t>
            </a:r>
            <a:endParaRPr lang="en-US" sz="1500" dirty="0"/>
          </a:p>
        </p:txBody>
      </p:sp>
    </p:spTree>
  </p:cSld>
  <p:clrMapOvr>
    <a:masterClrMapping/>
  </p:clrMapOvr>
  <p:transition spd="slow" advTm="6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812800"/>
            <a:ext cx="889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B45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SLIDING WINDOW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143000"/>
            <a:ext cx="105664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000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present slides rather than ticks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1574800" y="2540000"/>
            <a:ext cx="4064000" cy="762000"/>
          </a:xfrm>
          <a:prstGeom prst="roundRect">
            <a:avLst>
              <a:gd name="adj" fmla="val 9600"/>
            </a:avLst>
          </a:prstGeom>
          <a:solidFill>
            <a:srgbClr val="D9D2C1">
              <a:alpha val="75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3479800" y="2921000"/>
            <a:ext cx="4064000" cy="762000"/>
          </a:xfrm>
          <a:prstGeom prst="roundRect">
            <a:avLst>
              <a:gd name="adj" fmla="val 9600"/>
            </a:avLst>
          </a:prstGeom>
          <a:solidFill>
            <a:srgbClr val="E8A06A">
              <a:alpha val="7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5384800" y="3302000"/>
            <a:ext cx="4064000" cy="762000"/>
          </a:xfrm>
          <a:prstGeom prst="roundRect">
            <a:avLst>
              <a:gd name="adj" fmla="val 9600"/>
            </a:avLst>
          </a:prstGeom>
          <a:solidFill>
            <a:srgbClr val="B4572A">
              <a:alpha val="9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812800" y="4254500"/>
            <a:ext cx="10566400" cy="0"/>
          </a:xfrm>
          <a:prstGeom prst="line">
            <a:avLst/>
          </a:prstGeom>
          <a:noFill/>
          <a:ln w="25400">
            <a:solidFill>
              <a:srgbClr val="14213D"/>
            </a:solidFill>
            <a:prstDash val="solid"/>
            <a:tailEnd type="triangle"/>
          </a:ln>
        </p:spPr>
      </p:sp>
      <p:sp>
        <p:nvSpPr>
          <p:cNvPr id="8" name="Text 6"/>
          <p:cNvSpPr txBox="1"/>
          <p:nvPr/>
        </p:nvSpPr>
        <p:spPr>
          <a:xfrm>
            <a:off x="812800" y="2222500"/>
            <a:ext cx="1905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past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9474200" y="2222500"/>
            <a:ext cx="1905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→</a:t>
            </a:r>
            <a:endParaRPr lang="en-US" sz="1400" dirty="0"/>
          </a:p>
        </p:txBody>
      </p:sp>
      <p:sp>
        <p:nvSpPr>
          <p:cNvPr id="10" name="Label Fading"/>
          <p:cNvSpPr txBox="1"/>
          <p:nvPr/>
        </p:nvSpPr>
        <p:spPr>
          <a:xfrm>
            <a:off x="1701800" y="2540000"/>
            <a:ext cx="165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Fading</a:t>
            </a:r>
            <a:endParaRPr lang="en-US" sz="1600" dirty="0"/>
          </a:p>
        </p:txBody>
      </p:sp>
      <p:sp>
        <p:nvSpPr>
          <p:cNvPr id="11" name="Label Present"/>
          <p:cNvSpPr txBox="1"/>
          <p:nvPr/>
        </p:nvSpPr>
        <p:spPr>
          <a:xfrm>
            <a:off x="3606800" y="2921000"/>
            <a:ext cx="165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</a:t>
            </a:r>
            <a:endParaRPr lang="en-US" sz="1600" dirty="0"/>
          </a:p>
        </p:txBody>
      </p:sp>
      <p:sp>
        <p:nvSpPr>
          <p:cNvPr id="12" name="Label Arriving"/>
          <p:cNvSpPr txBox="1"/>
          <p:nvPr/>
        </p:nvSpPr>
        <p:spPr>
          <a:xfrm>
            <a:off x="7607300" y="3302000"/>
            <a:ext cx="17145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FFF8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Arriving now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812800" y="4699000"/>
            <a:ext cx="889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7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moment overlaps the last. The front edge is always updating while the back fades into memory. Nothing is fully present and then suddenly past.</a:t>
            </a:r>
            <a:endParaRPr lang="en-US" sz="1700" dirty="0"/>
          </a:p>
        </p:txBody>
      </p:sp>
    </p:spTree>
  </p:cSld>
  <p:clrMapOvr>
    <a:masterClrMapping/>
  </p:clrMapOvr>
  <p:transition spd="slow" advTm="6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812800"/>
            <a:ext cx="889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B45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PREDICTION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143000"/>
            <a:ext cx="105664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000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brain fills the gap with a forecast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812800" y="2286000"/>
            <a:ext cx="2921000" cy="1905000"/>
          </a:xfrm>
          <a:prstGeom prst="roundRect">
            <a:avLst>
              <a:gd name="adj" fmla="val 5280"/>
            </a:avLst>
          </a:prstGeom>
          <a:solidFill>
            <a:srgbClr val="FFFDF8"/>
          </a:solidFill>
          <a:ln w="9525">
            <a:solidFill>
              <a:srgbClr val="E2DCC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66800" y="2540000"/>
            <a:ext cx="241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Slightly old information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066800" y="3048000"/>
            <a:ext cx="241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Perception lags behind events by a fraction of a second.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635500" y="2286000"/>
            <a:ext cx="2921000" cy="1905000"/>
          </a:xfrm>
          <a:prstGeom prst="roundRect">
            <a:avLst>
              <a:gd name="adj" fmla="val 5280"/>
            </a:avLst>
          </a:prstGeom>
          <a:solidFill>
            <a:srgbClr val="FFFDF8"/>
          </a:solidFill>
          <a:ln w="9525">
            <a:solidFill>
              <a:srgbClr val="E2DCC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889500" y="2540000"/>
            <a:ext cx="241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short forecast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4889500" y="3048000"/>
            <a:ext cx="241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brain projects ahead to where things should be by now.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8458200" y="2286000"/>
            <a:ext cx="2921000" cy="1905000"/>
          </a:xfrm>
          <a:prstGeom prst="roundRect">
            <a:avLst>
              <a:gd name="adj" fmla="val 5280"/>
            </a:avLst>
          </a:prstGeom>
          <a:solidFill>
            <a:srgbClr val="14213D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712200" y="2540000"/>
            <a:ext cx="241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present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8712200" y="3048000"/>
            <a:ext cx="241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FC8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blend you only notice when the guess is wrong.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733800" y="2794000"/>
            <a:ext cx="9017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dirty="0">
                <a:solidFill>
                  <a:srgbClr val="B457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endParaRPr lang="en-US" sz="4800" dirty="0"/>
          </a:p>
        </p:txBody>
      </p:sp>
      <p:sp>
        <p:nvSpPr>
          <p:cNvPr id="14" name="Text 12"/>
          <p:cNvSpPr txBox="1"/>
          <p:nvPr/>
        </p:nvSpPr>
        <p:spPr>
          <a:xfrm>
            <a:off x="7556500" y="2794000"/>
            <a:ext cx="9017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dirty="0">
                <a:solidFill>
                  <a:srgbClr val="B457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</a:t>
            </a:r>
            <a:endParaRPr lang="en-US" sz="4800" dirty="0"/>
          </a:p>
        </p:txBody>
      </p:sp>
      <p:sp>
        <p:nvSpPr>
          <p:cNvPr id="15" name="Text 13"/>
          <p:cNvSpPr txBox="1"/>
          <p:nvPr/>
        </p:nvSpPr>
        <p:spPr>
          <a:xfrm>
            <a:off x="812800" y="4635500"/>
            <a:ext cx="9525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7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the very near future is already partly built into your present, like reaching for a step that isn’t there. When you type, your hands also run slightly ahead of your awareness.</a:t>
            </a:r>
            <a:endParaRPr lang="en-US" sz="1700" dirty="0"/>
          </a:p>
        </p:txBody>
      </p:sp>
    </p:spTree>
  </p:cSld>
  <p:clrMapOvr>
    <a:masterClrMapping/>
  </p:clrMapOvr>
  <p:transition spd="slow" advTm="6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2286000"/>
            <a:ext cx="889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E8A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PHYSICS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2603500"/>
            <a:ext cx="10566400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800" dirty="0">
                <a:solidFill>
                  <a:srgbClr val="F6F3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There is no universal “now”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812800" y="3619500"/>
            <a:ext cx="889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dirty="0">
                <a:solidFill>
                  <a:srgbClr val="BFC8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Relativity has no privileged present shared across space. The present is something minds build, not something they detect.</a:t>
            </a:r>
            <a:endParaRPr lang="en-US" sz="1800" dirty="0"/>
          </a:p>
        </p:txBody>
      </p:sp>
    </p:spTree>
  </p:cSld>
  <p:clrMapOvr>
    <a:masterClrMapping/>
  </p:clrMapOvr>
  <p:transition spd="slow" advTm="6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B45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841500"/>
            <a:ext cx="889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FE3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OPEN QUESTION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2159000"/>
            <a:ext cx="95250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800" dirty="0">
                <a:solidFill>
                  <a:srgbClr val="FFF8E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Does a slower brain live in a different-sized now?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812800" y="4000500"/>
            <a:ext cx="92075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dirty="0">
                <a:solidFill>
                  <a:srgbClr val="FFF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present is a window the brain integrates over, a nervous system running slower or noisier might have a differently sized present, not just a slower stream of the same one. As far as I know, this hasn’t been properly tested.</a:t>
            </a:r>
            <a:endParaRPr lang="en-US" sz="1800" dirty="0"/>
          </a:p>
        </p:txBody>
      </p:sp>
    </p:spTree>
  </p:cSld>
  <p:clrMapOvr>
    <a:masterClrMapping/>
  </p:clrMapOvr>
  <p:transition spd="slow" advTm="60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Long Is Now</dc:title>
  <dc:subject>PptxGenJS Presentation</dc:subject>
  <dc:creator>PptxGenJS</dc:creator>
  <cp:lastModifiedBy>PptxGenJS</cp:lastModifiedBy>
  <cp:revision>1</cp:revision>
  <dcterms:created xsi:type="dcterms:W3CDTF">2026-10-16T07:21:37Z</dcterms:created>
  <dcterms:modified xsi:type="dcterms:W3CDTF">2026-10-16T07:21:37Z</dcterms:modified>
</cp:coreProperties>
</file>